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90" r:id="rId7"/>
    <p:sldId id="265" r:id="rId8"/>
    <p:sldId id="262" r:id="rId9"/>
    <p:sldId id="263" r:id="rId10"/>
    <p:sldId id="269" r:id="rId11"/>
    <p:sldId id="270" r:id="rId12"/>
    <p:sldId id="273" r:id="rId13"/>
    <p:sldId id="274" r:id="rId14"/>
    <p:sldId id="271" r:id="rId15"/>
    <p:sldId id="292" r:id="rId16"/>
    <p:sldId id="295" r:id="rId17"/>
    <p:sldId id="291" r:id="rId18"/>
    <p:sldId id="297" r:id="rId19"/>
    <p:sldId id="300" r:id="rId20"/>
    <p:sldId id="298" r:id="rId21"/>
    <p:sldId id="299" r:id="rId22"/>
    <p:sldId id="293" r:id="rId23"/>
    <p:sldId id="294" r:id="rId24"/>
    <p:sldId id="296" r:id="rId25"/>
    <p:sldId id="272" r:id="rId26"/>
    <p:sldId id="266" r:id="rId27"/>
    <p:sldId id="275" r:id="rId28"/>
    <p:sldId id="267" r:id="rId29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44"/>
    <a:srgbClr val="8D8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5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/>
      <dgm:spPr>
        <a:solidFill>
          <a:srgbClr val="8D830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BA6B9-F35F-4749-8364-0F1CDA1A9A40}">
      <dgm:prSet phldrT="[Текст]" custT="1"/>
      <dgm:spPr>
        <a:solidFill>
          <a:srgbClr val="FEDB44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Определение наличия у конкретной строительной организации квалифицированных специалистов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84DDA-2CF5-4204-8685-9B21ACBC40C6}">
      <dgm:prSet phldrT="[Текст]"/>
      <dgm:spPr>
        <a:solidFill>
          <a:srgbClr val="8D830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34C0D-500D-4CED-A454-C4BDF7BCAB71}">
      <dgm:prSet phldrT="[Текст]" custT="1"/>
      <dgm:spPr>
        <a:solidFill>
          <a:srgbClr val="FEDB44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единой базы данных по специалистам для государственных органов, заказчиков </a:t>
          </a:r>
          <a:br>
            <a:rPr lang="ru-RU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(возможно использование для закупок, тендеров)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50C7-25BB-4895-9171-E167187D96BA}">
      <dgm:prSet phldrT="[Текст]"/>
      <dgm:spPr>
        <a:solidFill>
          <a:srgbClr val="8D830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solidFill>
          <a:srgbClr val="FEDB44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мониторинга рынка труда, анализ численности занятых в строительной отрасли, контроль процессов трудовой миграции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3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5BE2A-7FF0-41E8-B03C-B7ACAF3C67B0}" type="presOf" srcId="{06584DDA-2CF5-4204-8685-9B21ACBC40C6}" destId="{68E1EA8D-B99A-4E0F-9DCB-8D07706F38F6}" srcOrd="0" destOrd="0" presId="urn:microsoft.com/office/officeart/2005/8/layout/chevron2"/>
    <dgm:cxn modelId="{6187E531-2B12-4DE4-A86F-586EDA88FD7F}" type="presOf" srcId="{F49650C7-25BB-4895-9171-E167187D96BA}" destId="{7C36CB5A-38E3-42D4-8FE8-569DD73B728E}" srcOrd="0" destOrd="0" presId="urn:microsoft.com/office/officeart/2005/8/layout/chevron2"/>
    <dgm:cxn modelId="{924BA683-5D22-4352-BB3E-AD7BE2CAD853}" type="presOf" srcId="{F3732164-5C4B-4FAB-9DCB-9B3906713856}" destId="{560290B6-6B83-4DE4-A89E-5CD3CB687AB9}" srcOrd="0" destOrd="0" presId="urn:microsoft.com/office/officeart/2005/8/layout/chevron2"/>
    <dgm:cxn modelId="{846F48FE-D099-4B28-85F7-7BF09941170D}" type="presOf" srcId="{C90A8CC9-ADD8-4E7A-8068-1693683E5D43}" destId="{8C8F7837-1E3A-4905-8608-36809E0B2A79}" srcOrd="0" destOrd="0" presId="urn:microsoft.com/office/officeart/2005/8/layout/chevron2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ADD2D405-5076-4CBB-9C26-9A2426157D66}" type="presOf" srcId="{DF634C0D-500D-4CED-A454-C4BDF7BCAB71}" destId="{C9A388CF-2E91-4392-AEA0-05BE04FF36A1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602D2E97-A227-447E-9C78-EE0F2BABFEAC}" type="presOf" srcId="{27CA51D4-465F-4F7A-AD22-2DEBD4EA2EC1}" destId="{7453849F-C955-4245-A5CB-1C1CB84C7FBF}" srcOrd="0" destOrd="0" presId="urn:microsoft.com/office/officeart/2005/8/layout/chevron2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839B80CF-40D1-401F-BE67-0399F923F0DC}" type="presOf" srcId="{492BA6B9-F35F-4749-8364-0F1CDA1A9A40}" destId="{02842844-2E50-483D-A5A2-E97785C60DC6}" srcOrd="0" destOrd="0" presId="urn:microsoft.com/office/officeart/2005/8/layout/chevron2"/>
    <dgm:cxn modelId="{934AE8E9-3933-4D47-8A12-F50991CB1C92}" type="presParOf" srcId="{7453849F-C955-4245-A5CB-1C1CB84C7FBF}" destId="{7231E4E3-88F0-4A44-91A8-6D496F93623C}" srcOrd="0" destOrd="0" presId="urn:microsoft.com/office/officeart/2005/8/layout/chevron2"/>
    <dgm:cxn modelId="{3896C7E1-7E99-4186-93E0-1AA64338C75D}" type="presParOf" srcId="{7231E4E3-88F0-4A44-91A8-6D496F93623C}" destId="{560290B6-6B83-4DE4-A89E-5CD3CB687AB9}" srcOrd="0" destOrd="0" presId="urn:microsoft.com/office/officeart/2005/8/layout/chevron2"/>
    <dgm:cxn modelId="{2615E703-DF08-4455-A3B8-6FB15BC42E7B}" type="presParOf" srcId="{7231E4E3-88F0-4A44-91A8-6D496F93623C}" destId="{02842844-2E50-483D-A5A2-E97785C60DC6}" srcOrd="1" destOrd="0" presId="urn:microsoft.com/office/officeart/2005/8/layout/chevron2"/>
    <dgm:cxn modelId="{0911521E-C3BF-470A-AE3E-552093F666B5}" type="presParOf" srcId="{7453849F-C955-4245-A5CB-1C1CB84C7FBF}" destId="{FDF011F1-204D-43E3-AC41-D3D87DDB8B7C}" srcOrd="1" destOrd="0" presId="urn:microsoft.com/office/officeart/2005/8/layout/chevron2"/>
    <dgm:cxn modelId="{C6C38314-25D2-47F5-A003-7DF47945AF84}" type="presParOf" srcId="{7453849F-C955-4245-A5CB-1C1CB84C7FBF}" destId="{7808D10E-FECF-4D7C-897A-0B57914051C5}" srcOrd="2" destOrd="0" presId="urn:microsoft.com/office/officeart/2005/8/layout/chevron2"/>
    <dgm:cxn modelId="{908821C1-69CF-4C59-983E-3EAB91264CBE}" type="presParOf" srcId="{7808D10E-FECF-4D7C-897A-0B57914051C5}" destId="{68E1EA8D-B99A-4E0F-9DCB-8D07706F38F6}" srcOrd="0" destOrd="0" presId="urn:microsoft.com/office/officeart/2005/8/layout/chevron2"/>
    <dgm:cxn modelId="{53680892-9E17-4D11-A514-1D72AA317FFC}" type="presParOf" srcId="{7808D10E-FECF-4D7C-897A-0B57914051C5}" destId="{C9A388CF-2E91-4392-AEA0-05BE04FF36A1}" srcOrd="1" destOrd="0" presId="urn:microsoft.com/office/officeart/2005/8/layout/chevron2"/>
    <dgm:cxn modelId="{84318533-80B2-4719-A804-1513F795EB20}" type="presParOf" srcId="{7453849F-C955-4245-A5CB-1C1CB84C7FBF}" destId="{D96B4D19-898E-42AC-A21D-393E52CC9AC6}" srcOrd="3" destOrd="0" presId="urn:microsoft.com/office/officeart/2005/8/layout/chevron2"/>
    <dgm:cxn modelId="{182FB134-9AE4-41E7-8350-8F3C99813479}" type="presParOf" srcId="{7453849F-C955-4245-A5CB-1C1CB84C7FBF}" destId="{A0A0FED7-8ECB-42F2-AD3C-F7AFA10E5483}" srcOrd="4" destOrd="0" presId="urn:microsoft.com/office/officeart/2005/8/layout/chevron2"/>
    <dgm:cxn modelId="{5F652A30-AC5D-481E-BED3-32B91DD78F87}" type="presParOf" srcId="{A0A0FED7-8ECB-42F2-AD3C-F7AFA10E5483}" destId="{7C36CB5A-38E3-42D4-8FE8-569DD73B728E}" srcOrd="0" destOrd="0" presId="urn:microsoft.com/office/officeart/2005/8/layout/chevron2"/>
    <dgm:cxn modelId="{45C65EAC-1AD8-4D7E-BA7A-F7E783FCA736}" type="presParOf" srcId="{A0A0FED7-8ECB-42F2-AD3C-F7AFA10E5483}" destId="{8C8F7837-1E3A-4905-8608-36809E0B2A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153619" y="155484"/>
          <a:ext cx="1024128" cy="716889"/>
        </a:xfrm>
        <a:prstGeom prst="chevron">
          <a:avLst/>
        </a:prstGeom>
        <a:solidFill>
          <a:srgbClr val="8D830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0310"/>
        <a:ext cx="716889" cy="307239"/>
      </dsp:txXfrm>
    </dsp:sp>
    <dsp:sp modelId="{02842844-2E50-483D-A5A2-E97785C60DC6}">
      <dsp:nvSpPr>
        <dsp:cNvPr id="0" name=""/>
        <dsp:cNvSpPr/>
      </dsp:nvSpPr>
      <dsp:spPr>
        <a:xfrm rot="5400000">
          <a:off x="4256336" y="-3557185"/>
          <a:ext cx="665683" cy="7780054"/>
        </a:xfrm>
        <a:prstGeom prst="round2SameRect">
          <a:avLst/>
        </a:prstGeom>
        <a:solidFill>
          <a:srgbClr val="FEDB44">
            <a:alpha val="89804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Определение наличия у конкретной строительной организации квалифицированных специалистов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99151" y="32496"/>
        <a:ext cx="7747558" cy="600691"/>
      </dsp:txXfrm>
    </dsp:sp>
    <dsp:sp modelId="{68E1EA8D-B99A-4E0F-9DCB-8D07706F38F6}">
      <dsp:nvSpPr>
        <dsp:cNvPr id="0" name=""/>
        <dsp:cNvSpPr/>
      </dsp:nvSpPr>
      <dsp:spPr>
        <a:xfrm rot="5400000">
          <a:off x="-153619" y="973703"/>
          <a:ext cx="1024128" cy="716889"/>
        </a:xfrm>
        <a:prstGeom prst="chevron">
          <a:avLst/>
        </a:prstGeom>
        <a:solidFill>
          <a:srgbClr val="8D830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178529"/>
        <a:ext cx="716889" cy="307239"/>
      </dsp:txXfrm>
    </dsp:sp>
    <dsp:sp modelId="{C9A388CF-2E91-4392-AEA0-05BE04FF36A1}">
      <dsp:nvSpPr>
        <dsp:cNvPr id="0" name=""/>
        <dsp:cNvSpPr/>
      </dsp:nvSpPr>
      <dsp:spPr>
        <a:xfrm rot="5400000">
          <a:off x="4274075" y="-2737101"/>
          <a:ext cx="665683" cy="7780054"/>
        </a:xfrm>
        <a:prstGeom prst="round2SameRect">
          <a:avLst/>
        </a:prstGeom>
        <a:solidFill>
          <a:srgbClr val="FEDB44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единой базы данных по специалистам для государственных органов, заказчиков </a:t>
          </a:r>
          <a:br>
            <a:rPr lang="ru-RU" sz="18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(возможно использование для закупок, тендеров)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6890" y="852580"/>
        <a:ext cx="7747558" cy="600691"/>
      </dsp:txXfrm>
    </dsp:sp>
    <dsp:sp modelId="{7C36CB5A-38E3-42D4-8FE8-569DD73B728E}">
      <dsp:nvSpPr>
        <dsp:cNvPr id="0" name=""/>
        <dsp:cNvSpPr/>
      </dsp:nvSpPr>
      <dsp:spPr>
        <a:xfrm rot="5400000">
          <a:off x="-153619" y="1791921"/>
          <a:ext cx="1024128" cy="716889"/>
        </a:xfrm>
        <a:prstGeom prst="chevron">
          <a:avLst/>
        </a:prstGeom>
        <a:solidFill>
          <a:srgbClr val="8D830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996747"/>
        <a:ext cx="716889" cy="307239"/>
      </dsp:txXfrm>
    </dsp:sp>
    <dsp:sp modelId="{8C8F7837-1E3A-4905-8608-36809E0B2A79}">
      <dsp:nvSpPr>
        <dsp:cNvPr id="0" name=""/>
        <dsp:cNvSpPr/>
      </dsp:nvSpPr>
      <dsp:spPr>
        <a:xfrm rot="5400000">
          <a:off x="4274075" y="-1918883"/>
          <a:ext cx="665683" cy="7780054"/>
        </a:xfrm>
        <a:prstGeom prst="round2SameRect">
          <a:avLst/>
        </a:prstGeom>
        <a:solidFill>
          <a:srgbClr val="FEDB44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мониторинга рынка труда, анализ численности занятых в строительной отрасли, контроль процессов трудовой миграции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16890" y="1670798"/>
        <a:ext cx="7747558" cy="60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E37BA-CF67-4BFA-9291-9C42F2457370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07395-2D4E-4A3C-84DC-09A87F21F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9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07395-2D4E-4A3C-84DC-09A87F21F5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0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17349"/>
            <a:ext cx="7088832" cy="131566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1963"/>
            <a:ext cx="8229600" cy="85804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FFC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209044BC-C0AA-4882-A799-4445BF2AAC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89955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89955"/>
            <a:ext cx="5317430" cy="36089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98067"/>
            <a:ext cx="3008313" cy="26008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1133971"/>
            <a:ext cx="5486400" cy="24149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1963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4050"/>
            <a:ext cx="8229600" cy="274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8703096" y="4748306"/>
            <a:ext cx="405408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C230F-6ACF-4D55-8961-A6041009ED0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3480"/>
            <a:ext cx="8229600" cy="858044"/>
          </a:xfrm>
        </p:spPr>
        <p:txBody>
          <a:bodyPr/>
          <a:lstStyle/>
          <a:p>
            <a:r>
              <a:rPr lang="ru-RU" dirty="0" smtClean="0"/>
              <a:t>Взаимосвязь основных элементов НРС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96962" y="2236951"/>
            <a:ext cx="1450504" cy="1590228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96960" y="3340089"/>
            <a:ext cx="145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НРС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9313" y="2302907"/>
            <a:ext cx="1296144" cy="103718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345303" y="2340791"/>
            <a:ext cx="2801359" cy="143936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 НРС, разрабатывают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«Регламент ведения НРС», «Регламент приема документов от физических лиц по внесению информации в НРС»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27784" y="2890572"/>
            <a:ext cx="717517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156176" y="2862163"/>
            <a:ext cx="840784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rcRect l="34721" r="38525" b="45396"/>
          <a:stretch>
            <a:fillRect/>
          </a:stretch>
        </p:blipFill>
        <p:spPr bwMode="auto">
          <a:xfrm>
            <a:off x="1125513" y="1993813"/>
            <a:ext cx="1196427" cy="9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sroportal.ru/media/nopr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5" y="3204559"/>
            <a:ext cx="1307077" cy="9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303" y="2764821"/>
            <a:ext cx="317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3480"/>
            <a:ext cx="8229600" cy="858044"/>
          </a:xfrm>
        </p:spPr>
        <p:txBody>
          <a:bodyPr/>
          <a:lstStyle/>
          <a:p>
            <a:r>
              <a:rPr lang="ru-RU" dirty="0" smtClean="0"/>
              <a:t>Взаимосвязь основных элементов НРС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808" y="2922934"/>
            <a:ext cx="1450504" cy="1590228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52806" y="4026072"/>
            <a:ext cx="145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НРС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159" y="2988890"/>
            <a:ext cx="1296144" cy="103718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31785" y="1864081"/>
            <a:ext cx="5160496" cy="47902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 квалификационные стандарты (КС), дифференцированные в зависимости от направления деятельности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70253" y="2453018"/>
            <a:ext cx="559626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57860" y="2926526"/>
            <a:ext cx="4834420" cy="45941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не менее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строительства</a:t>
            </a:r>
          </a:p>
        </p:txBody>
      </p:sp>
      <p:pic>
        <p:nvPicPr>
          <p:cNvPr id="15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7" y="1679090"/>
            <a:ext cx="1311420" cy="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0873" y="398648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организации строительства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" y="2630732"/>
            <a:ext cx="1593944" cy="8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95348" y="3230509"/>
            <a:ext cx="953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СРО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271562" y="3444743"/>
            <a:ext cx="831607" cy="11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 rot="10800000">
            <a:off x="1493327" y="1939220"/>
            <a:ext cx="438458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1493325" y="2902731"/>
            <a:ext cx="755797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55776" y="4026072"/>
            <a:ext cx="4536503" cy="45941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для внесения в НРС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092280" y="4093433"/>
            <a:ext cx="360525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249533" y="3533705"/>
            <a:ext cx="644933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41902" y="3466802"/>
            <a:ext cx="160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соблюдением КС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3327" y="2406317"/>
            <a:ext cx="160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соблюдением КС</a:t>
            </a:r>
          </a:p>
        </p:txBody>
      </p:sp>
    </p:spTree>
    <p:extLst>
      <p:ext uri="{BB962C8B-B14F-4D97-AF65-F5344CB8AC3E}">
        <p14:creationId xmlns:p14="http://schemas.microsoft.com/office/powerpoint/2010/main" val="1401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Специалист </a:t>
            </a:r>
            <a:r>
              <a:rPr lang="ru-RU" dirty="0" smtClean="0"/>
              <a:t>по </a:t>
            </a:r>
            <a:r>
              <a:rPr lang="ru-RU" dirty="0"/>
              <a:t>организации </a:t>
            </a:r>
            <a:r>
              <a:rPr lang="ru-RU" dirty="0" smtClean="0"/>
              <a:t>строительства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10035"/>
            <a:ext cx="8568952" cy="2880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для внесения в НРС</a:t>
            </a:r>
          </a:p>
          <a:p>
            <a:pPr>
              <a:spcAft>
                <a:spcPts val="600"/>
              </a:spcAft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строительстве  на инженерных должностях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менее чем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года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трудовой стаж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строительстве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лет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реже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раза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работу (для иностранных граждан)</a:t>
            </a:r>
          </a:p>
        </p:txBody>
      </p:sp>
      <p:pic>
        <p:nvPicPr>
          <p:cNvPr id="5" name="Picture 2" descr="http://gigados.ru/wp-content/uploads/2015/06/nste.ru_1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10177" r="7923"/>
          <a:stretch/>
        </p:blipFill>
        <p:spPr bwMode="auto">
          <a:xfrm>
            <a:off x="7236296" y="2085799"/>
            <a:ext cx="1800200" cy="25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35" y="1057125"/>
            <a:ext cx="8229600" cy="858044"/>
          </a:xfrm>
        </p:spPr>
        <p:txBody>
          <a:bodyPr/>
          <a:lstStyle/>
          <a:p>
            <a:r>
              <a:rPr lang="ru-RU" dirty="0" smtClean="0"/>
              <a:t>Пакет документов для предоставления в НРС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67313"/>
              </p:ext>
            </p:extLst>
          </p:nvPr>
        </p:nvGraphicFramePr>
        <p:xfrm>
          <a:off x="251520" y="1782044"/>
          <a:ext cx="8640960" cy="2681071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88032"/>
                <a:gridCol w="6513225"/>
                <a:gridCol w="1839703"/>
              </a:tblGrid>
              <a:tr h="2160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Предоставляемый документ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1786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Заявление на включение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Национальный реестр специалистов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1786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Копии 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СНИЛС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копии документа, удостоверяющего </a:t>
                      </a:r>
                      <a:r>
                        <a:rPr lang="ru-RU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личностб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32758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  <a:defRPr/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Копия Диплома о высшем образовании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профессии, специальности или направлению подготовки в области строительства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491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Заверенная 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выписка из трудовой книжки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подтверждающая: </a:t>
                      </a:r>
                    </a:p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наличие стажа работы соответственно в организациях, выполняющих строительство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инженерных должностях не менее чем 3 года</a:t>
                      </a:r>
                    </a:p>
                  </a:txBody>
                  <a:tcPr marL="72000" marR="720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17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3275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наличие общего трудового стажа по профессии, специальности или направлению подготовки в области строительства не менее чем десять лет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>
                        <a:alpha val="1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5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Копия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достоверения о повышение квалификации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специалиста по направлению подготовки в области строительства не реже одного раза в 5 лет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17868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на работу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/патент (для иностранных граждан)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178681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Справка 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</a:t>
                      </a:r>
                      <a:r>
                        <a:rPr lang="ru-RU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отсутствии судимости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п.6 ст.55.5-1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ГрК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РФ</a:t>
                      </a: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  <a:tr h="224768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Согласие на обработку персональных данных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ст. 3  № 152-ФЗ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>
                    <a:solidFill>
                      <a:srgbClr val="FFC000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0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Регламент ведения НРС НОСТРОЙ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854050"/>
            <a:ext cx="2016224" cy="654918"/>
          </a:xfrm>
          <a:prstGeom prst="rect">
            <a:avLst/>
          </a:prstGeom>
          <a:solidFill>
            <a:srgbClr val="FFC000">
              <a:alpha val="1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Специалист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6708" y="1830163"/>
            <a:ext cx="2016224" cy="654918"/>
          </a:xfrm>
          <a:prstGeom prst="rect">
            <a:avLst/>
          </a:prstGeom>
          <a:solidFill>
            <a:srgbClr val="FFC000">
              <a:alpha val="1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2539" y="1848418"/>
            <a:ext cx="2016224" cy="654918"/>
          </a:xfrm>
          <a:prstGeom prst="rect">
            <a:avLst/>
          </a:prstGeom>
          <a:solidFill>
            <a:srgbClr val="FFC000">
              <a:alpha val="1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Комиссия НОСТРОЙ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646139"/>
            <a:ext cx="201622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2551013"/>
            <a:ext cx="20985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Заявление о включении, </a:t>
            </a:r>
          </a:p>
          <a:p>
            <a:r>
              <a:rPr lang="ru-RU" sz="1400" dirty="0" smtClean="0"/>
              <a:t>изменении данных, </a:t>
            </a:r>
          </a:p>
          <a:p>
            <a:r>
              <a:rPr lang="ru-RU" sz="1400" dirty="0" smtClean="0"/>
              <a:t>исключении.</a:t>
            </a:r>
          </a:p>
          <a:p>
            <a:r>
              <a:rPr lang="ru-RU" sz="1400" dirty="0" smtClean="0"/>
              <a:t>+</a:t>
            </a:r>
          </a:p>
          <a:p>
            <a:r>
              <a:rPr lang="ru-RU" sz="1400" dirty="0" smtClean="0"/>
              <a:t>Пакет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81400" y="2533575"/>
            <a:ext cx="217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Прием заявлений и пакета документов</a:t>
            </a:r>
          </a:p>
          <a:p>
            <a:endParaRPr lang="ru-RU" sz="1400" dirty="0" smtClean="0"/>
          </a:p>
          <a:p>
            <a:r>
              <a:rPr lang="ru-RU" sz="1400" dirty="0" smtClean="0"/>
              <a:t>Первичная проверка</a:t>
            </a:r>
          </a:p>
          <a:p>
            <a:endParaRPr lang="ru-RU" sz="1400" dirty="0"/>
          </a:p>
          <a:p>
            <a:r>
              <a:rPr lang="ru-RU" sz="1400" dirty="0" smtClean="0"/>
              <a:t>Внесение сведений </a:t>
            </a:r>
            <a:br>
              <a:rPr lang="ru-RU" sz="1400" dirty="0" smtClean="0"/>
            </a:br>
            <a:r>
              <a:rPr lang="ru-RU" sz="1400" dirty="0" smtClean="0"/>
              <a:t>в АИС НРС</a:t>
            </a:r>
          </a:p>
          <a:p>
            <a:endParaRPr lang="ru-RU" sz="1400" dirty="0" smtClean="0"/>
          </a:p>
          <a:p>
            <a:r>
              <a:rPr lang="ru-RU" sz="1400" dirty="0" smtClean="0"/>
              <a:t>Оригиналы – в Комиссию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2718147"/>
            <a:ext cx="217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1. Включение сведений или внесение изменений </a:t>
            </a:r>
            <a:br>
              <a:rPr lang="ru-RU" sz="1400" b="1" dirty="0" smtClean="0"/>
            </a:br>
            <a:r>
              <a:rPr lang="ru-RU" sz="1400" b="1" dirty="0" smtClean="0"/>
              <a:t>в НРС</a:t>
            </a:r>
          </a:p>
          <a:p>
            <a:r>
              <a:rPr lang="ru-RU" sz="1400" b="1" dirty="0" smtClean="0"/>
              <a:t>2. Отказ во внесении изменений</a:t>
            </a:r>
          </a:p>
          <a:p>
            <a:endParaRPr lang="ru-RU" sz="1400" b="1" dirty="0" smtClean="0"/>
          </a:p>
          <a:p>
            <a:r>
              <a:rPr lang="ru-RU" sz="1400" i="1" dirty="0" smtClean="0"/>
              <a:t>3. Возврат на доработку</a:t>
            </a:r>
          </a:p>
          <a:p>
            <a:r>
              <a:rPr lang="ru-RU" sz="1400" i="1" dirty="0" smtClean="0"/>
              <a:t>4. Возврат (не по адресу)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19672" y="2862163"/>
            <a:ext cx="1061728" cy="360873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11960" y="3042599"/>
            <a:ext cx="0" cy="210682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11960" y="3465832"/>
            <a:ext cx="0" cy="210682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85284" y="2358107"/>
            <a:ext cx="992460" cy="1952728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261538" y="4565481"/>
            <a:ext cx="5398557" cy="26780"/>
          </a:xfrm>
          <a:prstGeom prst="straightConnector1">
            <a:avLst/>
          </a:prstGeom>
          <a:ln w="53975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288208" y="3762609"/>
            <a:ext cx="1904" cy="827746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60096" y="4031316"/>
            <a:ext cx="0" cy="559039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211960" y="4100153"/>
            <a:ext cx="0" cy="210682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 в области строительства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dirty="0" smtClean="0"/>
              <a:t>Готовит заявление и копии документов для включения в НРС или изменений в нем сведений о специалисте</a:t>
            </a:r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Вносит документы в СРО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заявления для включения в НРС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8027"/>
            <a:ext cx="3894286" cy="23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84856"/>
            <a:ext cx="3312368" cy="181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807" y="2790155"/>
            <a:ext cx="4250193" cy="18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0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82043"/>
            <a:ext cx="8229600" cy="2744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осуществляют следующие функции: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прием заявлений </a:t>
            </a:r>
            <a:r>
              <a:rPr lang="ru-RU" dirty="0" smtClean="0"/>
              <a:t>о включении сведений в Реестр специалистов, об их изменении, а также заявлений и иных обращений об исключении сведений из Реестра специалистов;</a:t>
            </a:r>
          </a:p>
          <a:p>
            <a:pPr>
              <a:buNone/>
            </a:pPr>
            <a:r>
              <a:rPr lang="ru-RU" dirty="0" smtClean="0"/>
              <a:t>- первичную </a:t>
            </a:r>
            <a:r>
              <a:rPr lang="ru-RU" b="1" dirty="0" smtClean="0"/>
              <a:t>проверку документов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внесение сведений из документов</a:t>
            </a:r>
            <a:r>
              <a:rPr lang="ru-RU" dirty="0" smtClean="0"/>
              <a:t> в Автоматизированную информационную систему Национального реестра специалистов в области строительства (далее </a:t>
            </a:r>
            <a:r>
              <a:rPr lang="ru-RU" b="1" dirty="0" smtClean="0"/>
              <a:t>– АИС НРС</a:t>
            </a:r>
            <a:r>
              <a:rPr lang="ru-RU" dirty="0" smtClean="0"/>
              <a:t>) и </a:t>
            </a:r>
            <a:r>
              <a:rPr lang="ru-RU" b="1" dirty="0" smtClean="0"/>
              <a:t>их передачу </a:t>
            </a:r>
            <a:r>
              <a:rPr lang="ru-RU" dirty="0" smtClean="0"/>
              <a:t>на рассмотрение </a:t>
            </a:r>
            <a:r>
              <a:rPr lang="ru-RU" b="1" dirty="0" smtClean="0"/>
              <a:t>в Ассоциацию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 – лишение полномочий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10035"/>
            <a:ext cx="8229600" cy="27448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выявления фактов умышленных действий органов управления СРО по предоставлению недостоверных сведений в документах кандидатов, направленных для их включения в Реестр специалистов;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(1)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принятия Комиссией по ведению Национального реестра специалистов в области строительства (далее – Комиссия) решений о дисквалификации не менее трех работников СРО в течение 12 месяцев;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(1)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принятия на работу лиц, виновных в нарушениях;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(2)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предоставления подложных документов для подтверждения выполнения требований пунктов, послуживших основанием для принятия решения о восстановлении ранее прекращенных полномочий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саморегулируемой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организации;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(2)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допуск к осуществлению деятельности по ведению Реестра специалистов дисквалифицированных работников СРО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 – восстановление полномочий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10035"/>
            <a:ext cx="8229600" cy="27448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не ранее чем через полгода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со дня принятия решения о прекращении полномочий по основаниям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(1) [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пред слайд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не ранее чем через один год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со дня принятия первого решения и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не ранее чем через три года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со дня принятия последующих решений о прекращении полномочий по основаниям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(1) [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пред слайд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, при условии соблюдения такой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саморегулируемой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организацией следующих требований: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исключение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из состава органов управления и увольнение лиц, указанных в (1) и лиц, виновных в нарушении (2);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назначение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лиц, ответственных за прием и обработку документов Реестра специалистов (1).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566019"/>
            <a:ext cx="6779095" cy="1224136"/>
          </a:xfrm>
        </p:spPr>
        <p:txBody>
          <a:bodyPr anchor="t" anchorCtr="0">
            <a:noAutofit/>
          </a:bodyPr>
          <a:lstStyle/>
          <a:p>
            <a:r>
              <a:rPr lang="ru-RU" sz="3600" dirty="0" smtClean="0"/>
              <a:t>НАЦИОНАЛЬНЫЙ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РЕЕСТР</a:t>
            </a:r>
            <a:r>
              <a:rPr lang="en-US" sz="3600" dirty="0" smtClean="0"/>
              <a:t> </a:t>
            </a:r>
            <a:r>
              <a:rPr lang="ru-RU" sz="3600" dirty="0" smtClean="0"/>
              <a:t>СПЕЦИАЛИСТОВ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2862163"/>
            <a:ext cx="8424936" cy="1008112"/>
          </a:xfr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800" dirty="0" smtClean="0"/>
              <a:t>Автор:	</a:t>
            </a:r>
            <a:r>
              <a:rPr lang="ru-RU" sz="1800" b="1" dirty="0" smtClean="0"/>
              <a:t>Прокопьева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dirty="0" smtClean="0"/>
              <a:t>Надежда Александровна</a:t>
            </a:r>
          </a:p>
          <a:p>
            <a:pPr lvl="0">
              <a:spcBef>
                <a:spcPct val="0"/>
              </a:spcBef>
              <a:defRPr/>
            </a:pPr>
            <a:r>
              <a:rPr lang="ru-RU" sz="1800" dirty="0" smtClean="0"/>
              <a:t>                </a:t>
            </a:r>
            <a:r>
              <a:rPr lang="en-US" sz="1800" dirty="0" smtClean="0"/>
              <a:t>	</a:t>
            </a:r>
            <a:r>
              <a:rPr lang="ru-RU" sz="1800" dirty="0" smtClean="0"/>
              <a:t>Директор департамента профессионального образования</a:t>
            </a:r>
            <a:r>
              <a:rPr lang="en-US" sz="1800" dirty="0" smtClean="0"/>
              <a:t> </a:t>
            </a:r>
            <a:r>
              <a:rPr lang="ru-RU" sz="1800" dirty="0" smtClean="0"/>
              <a:t>НОСТРОЙ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Дисквалификация работника СРО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однократное грубое нарушение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требований законодательства РФ и документов НОСТРОЙ в области НРС:</a:t>
            </a:r>
          </a:p>
          <a:p>
            <a:pPr marL="534988" indent="-177800"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	внесение в АИС НРС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заведомо недостоверных сведений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 лице, подавшем заявление о включении сведений в Реестр специалистов;</a:t>
            </a:r>
          </a:p>
          <a:p>
            <a:pPr marL="534988" indent="-177800"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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содействие третьим лицам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 включении сведений в Реестр специалистов в обход правил;</a:t>
            </a:r>
          </a:p>
          <a:p>
            <a:pPr marL="534988" indent="-177800"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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раскрытие персональных данных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лица, обратившегося в СРО по вопроса НРС, или лица. сведения о котором содержатся в Базе данных реестра;</a:t>
            </a:r>
          </a:p>
          <a:p>
            <a:pPr marL="534988" indent="-177800"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	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виновная утрата документов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поданных заявителем для внесения сведений в Реестр специалистов, их изменения или исключения из реестра;</a:t>
            </a:r>
          </a:p>
          <a:p>
            <a:pPr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совершение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 менее трех существенных или не менее пяти иных нарушений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требований законодательства РФ и документов НОСТРОЙ в области НРС в течение двенадцати месяцев</a:t>
            </a: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НОСТРОЙ – Комиссия по ведению НРС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осуществляют следующие функции:</a:t>
            </a:r>
          </a:p>
          <a:p>
            <a:pPr>
              <a:buNone/>
            </a:pPr>
            <a:r>
              <a:rPr lang="ru-RU" dirty="0" smtClean="0"/>
              <a:t>- принятие решений </a:t>
            </a:r>
            <a:r>
              <a:rPr lang="ru-RU" b="1" dirty="0" smtClean="0"/>
              <a:t>о включении сведений </a:t>
            </a:r>
            <a:r>
              <a:rPr lang="ru-RU" dirty="0" smtClean="0"/>
              <a:t>в Реестр специалистов, </a:t>
            </a:r>
            <a:r>
              <a:rPr lang="ru-RU" b="1" dirty="0" smtClean="0"/>
              <a:t>их изменении</a:t>
            </a:r>
            <a:r>
              <a:rPr lang="ru-RU" dirty="0" smtClean="0"/>
              <a:t> и </a:t>
            </a:r>
            <a:r>
              <a:rPr lang="ru-RU" b="1" dirty="0" smtClean="0"/>
              <a:t>исключении</a:t>
            </a:r>
            <a:r>
              <a:rPr lang="ru-RU" dirty="0" smtClean="0"/>
              <a:t> из реестра;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рассмотрение жалоб </a:t>
            </a:r>
            <a:r>
              <a:rPr lang="ru-RU" dirty="0" smtClean="0"/>
              <a:t>на действия (бездействие) работников СРО и работников Ассоциации по вопросам ведения Реестра специалистов;</a:t>
            </a:r>
          </a:p>
          <a:p>
            <a:pPr>
              <a:buNone/>
            </a:pPr>
            <a:r>
              <a:rPr lang="ru-RU" dirty="0" smtClean="0"/>
              <a:t>- принятие решений </a:t>
            </a:r>
            <a:r>
              <a:rPr lang="ru-RU" b="1" dirty="0" smtClean="0"/>
              <a:t>о дисквалификации работников </a:t>
            </a:r>
            <a:r>
              <a:rPr lang="ru-RU" dirty="0" smtClean="0"/>
              <a:t>СРО, допустивших нарушение законодательства Российской Федерации и документов Ассоциации о порядке ведения Реестра специалистов.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НОСТРОЙ - Президент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принятие решений </a:t>
            </a:r>
            <a:r>
              <a:rPr lang="ru-RU" dirty="0" smtClean="0"/>
              <a:t>по следующим вопросам: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предоставление СРО полномочий </a:t>
            </a:r>
            <a:r>
              <a:rPr lang="ru-RU" dirty="0" smtClean="0"/>
              <a:t>в области ведения Реестра на определенный срок или бессрочно, а также их </a:t>
            </a:r>
            <a:r>
              <a:rPr lang="ru-RU" b="1" dirty="0" smtClean="0"/>
              <a:t>прекращение</a:t>
            </a:r>
            <a:r>
              <a:rPr lang="ru-RU" dirty="0" smtClean="0"/>
              <a:t> и последующее </a:t>
            </a:r>
            <a:r>
              <a:rPr lang="ru-RU" b="1" dirty="0" smtClean="0"/>
              <a:t>возобновление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b="1" dirty="0" smtClean="0"/>
              <a:t>- создание Комиссии</a:t>
            </a:r>
            <a:r>
              <a:rPr lang="ru-RU" dirty="0" smtClean="0"/>
              <a:t>, назначение и прекращение полномочий ее председателя, заместителя председателя и других членов;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рассмотрение жалоб</a:t>
            </a:r>
            <a:r>
              <a:rPr lang="ru-RU" dirty="0" smtClean="0"/>
              <a:t>, связанных с нарушениями правил ведения Реестра специалистов, установленных настоящим Регламентом, Регламентом приема документов, Регламентом предоставления сведений из Национального реестра специалистов в области строительства и другими документами Ассоциации.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проверки документов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4200"/>
          <a:ext cx="8229600" cy="254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84"/>
                <a:gridCol w="2881872"/>
                <a:gridCol w="4977344"/>
              </a:tblGrid>
              <a:tr h="4423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Первичная проверка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СРО при приёме документов.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Первичная проверка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при поступлении и до перевода документов в электронный вид</a:t>
                      </a:r>
                    </a:p>
                  </a:txBody>
                  <a:tcPr marL="36000" marR="36000" marT="36000" marB="36000"/>
                </a:tc>
              </a:tr>
              <a:tr h="44236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Формальная экспертиза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сотрудники НОСТРОЙ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Электронные копии, поступившие в НОСТРОЙ подлежат формальной экспертизе работником НОСТРОЙ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течение пяти дней со дня поступления.</a:t>
                      </a:r>
                    </a:p>
                  </a:txBody>
                  <a:tcPr marL="36000" marR="36000" marT="36000" marB="36000"/>
                </a:tc>
              </a:tr>
              <a:tr h="3289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Автоматизированная проверка -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постоянно.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осуществляется с использованием АИС НРС в автоматизированном режиме путем проведения периодических проверочных операций. Периодичность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за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 до начала каждого рабочего дня НОСТРОЙ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  <a:tr h="3289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Углубленная проверка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Проводится после поступления в Ассоциацию оригиналов заявления и приложенных к нему документов.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Документы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проверяются на полноту указанных сведений и отсутствии подделок или иного вмешательства в документы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80881"/>
              </p:ext>
            </p:extLst>
          </p:nvPr>
        </p:nvGraphicFramePr>
        <p:xfrm>
          <a:off x="251520" y="1920007"/>
          <a:ext cx="8640960" cy="2670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  <a:gridCol w="3888432"/>
              </a:tblGrid>
              <a:tr h="2225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по Регламентам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НОСТРОЙ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срок рассмотрения заявления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дней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проведения формальной экспертизы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дней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7587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принятия решения о возвращении заявления или приостановлении его рассмотрения с направлением запроса заявителю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дней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05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уведомления заявителя о приостановлении рассмотрения заявления и направления заявителю запроса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дня, следующего за днем принятия решения.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приостановления рассмотрения заявления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дней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505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Продление срока приостановления (при рассмотрении вопроса об исключении сведений из реестра)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30 дней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получения ответов на запросы)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52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уведомления заявителя о решении по существу заявления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дня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470" marR="534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086842"/>
            <a:ext cx="8157592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Сроки, связанные с процедурой </a:t>
            </a:r>
            <a:br>
              <a:rPr lang="ru-RU" dirty="0" smtClean="0"/>
            </a:br>
            <a:r>
              <a:rPr lang="ru-RU" dirty="0" smtClean="0"/>
              <a:t>ведения НРС в строительстве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2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 </a:t>
            </a:r>
            <a:r>
              <a:rPr lang="ru-RU" dirty="0"/>
              <a:t>НРС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34419"/>
              </p:ext>
            </p:extLst>
          </p:nvPr>
        </p:nvGraphicFramePr>
        <p:xfrm>
          <a:off x="251521" y="1782044"/>
          <a:ext cx="8640959" cy="2808311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01023"/>
                <a:gridCol w="3632694"/>
                <a:gridCol w="4507242"/>
              </a:tblGrid>
              <a:tr h="26862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Закрытая часть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26862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Фамилия,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имя, отчество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в НРС</a:t>
                      </a:r>
                      <a:endParaRPr lang="ru-RU" sz="1200" b="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268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осуществляемых работ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Персональные 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(дата рождения, паспорт, СНИЛС)</a:t>
                      </a:r>
                      <a:endParaRPr lang="ru-RU" sz="1200" b="1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463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принятия решения о включении (исключении, изменении данных)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НРС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 образовании, повышении квалификации</a:t>
                      </a:r>
                      <a:endParaRPr lang="ru-RU" sz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463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Иная информация, в соответствии с регламентом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таж работы</a:t>
                      </a:r>
                      <a:endParaRPr lang="ru-RU" sz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268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Специальный стаж работы</a:t>
                      </a:r>
                      <a:endParaRPr lang="ru-RU" sz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268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разрешения на работу (для иностранных граждан)</a:t>
                      </a:r>
                      <a:endParaRPr lang="ru-RU" sz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268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работодателе</a:t>
                      </a:r>
                      <a:endParaRPr lang="ru-RU" sz="1200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  <a:tr h="268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3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Иная информация (перечень уточняется)</a:t>
                      </a:r>
                      <a:endParaRPr lang="ru-RU" sz="1200" b="1" dirty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3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61963"/>
            <a:ext cx="8435280" cy="858044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ПЕРЕЧЕНЬ направлений подготовки специалистов в области строительства </a:t>
            </a:r>
            <a:r>
              <a:rPr lang="ru-RU" dirty="0" smtClean="0"/>
              <a:t>(проект приказа Минстроя)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6059"/>
            <a:ext cx="8640960" cy="2880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инженерные изыскания для подготовки проектной документации, строительства, реконструкции, капитального ремонта объектов капитального строительства, за исключением особо опасных, технически сложных и уникальных объектов;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инженерные изыскания для подготовки проектной документации, строительства, реконструкции, капитального ремонта особо опасных, технически сложных и уникальных объектов;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архитектурно-строительное проектирование объектов капитального строительства, за исключением особо опасных, технически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уникальных объектов;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архитектурно-строительное проектирование особо опасных, технически сложных и уникальных объектов;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объектов капитального строительства, за исключением особо опасных, технически сложных и уникальных объектов;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особо опасных, технически сложных и уникальных объектов. </a:t>
            </a:r>
          </a:p>
        </p:txBody>
      </p:sp>
    </p:spTree>
    <p:extLst>
      <p:ext uri="{BB962C8B-B14F-4D97-AF65-F5344CB8AC3E}">
        <p14:creationId xmlns:p14="http://schemas.microsoft.com/office/powerpoint/2010/main" val="312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2043"/>
            <a:ext cx="8229600" cy="2744827"/>
          </a:xfrm>
        </p:spPr>
        <p:txBody>
          <a:bodyPr anchor="b" anchorCtr="0"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Контакты</a:t>
            </a:r>
            <a:r>
              <a:rPr lang="ru-RU" sz="1600" dirty="0"/>
              <a:t>:</a:t>
            </a:r>
          </a:p>
          <a:p>
            <a:pPr marL="0" indent="0">
              <a:buNone/>
            </a:pPr>
            <a:r>
              <a:rPr lang="ru-RU" sz="1600" b="1" dirty="0"/>
              <a:t>Прокопьева Надежда Александровна </a:t>
            </a:r>
            <a:r>
              <a:rPr lang="ru-RU" sz="1600" dirty="0"/>
              <a:t>– </a:t>
            </a:r>
          </a:p>
          <a:p>
            <a:pPr marL="0" indent="0">
              <a:buNone/>
            </a:pPr>
            <a:r>
              <a:rPr lang="ru-RU" sz="1600" dirty="0"/>
              <a:t>Директор департамента профессионального образования НОСТРОЙ</a:t>
            </a:r>
          </a:p>
          <a:p>
            <a:pPr marL="0" indent="0">
              <a:buNone/>
            </a:pPr>
            <a:r>
              <a:rPr lang="ru-RU" sz="1600" dirty="0"/>
              <a:t>E-</a:t>
            </a:r>
            <a:r>
              <a:rPr lang="ru-RU" sz="1600" dirty="0" err="1"/>
              <a:t>mail</a:t>
            </a:r>
            <a:r>
              <a:rPr lang="ru-RU" sz="1600" dirty="0"/>
              <a:t>: n.prokopeva@nostroy.ru </a:t>
            </a:r>
          </a:p>
          <a:p>
            <a:pPr marL="0" indent="0">
              <a:buNone/>
            </a:pPr>
            <a:r>
              <a:rPr lang="ru-RU" sz="1600" dirty="0"/>
              <a:t>Тел.: </a:t>
            </a:r>
            <a:r>
              <a:rPr lang="ru-RU" sz="1600" dirty="0" smtClean="0"/>
              <a:t>+ 7 (495</a:t>
            </a:r>
            <a:r>
              <a:rPr lang="ru-RU" sz="1600" dirty="0"/>
              <a:t>) 987-31-50 (доб</a:t>
            </a:r>
            <a:r>
              <a:rPr lang="ru-RU" sz="1600" dirty="0" smtClean="0"/>
              <a:t>. 164)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55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НАЦИОНАЛЬНЫЙ  РЕЕСТР СПЕЦИАЛИСТОВ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4050"/>
            <a:ext cx="8229600" cy="2808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 smtClean="0"/>
              <a:t>Специалистом</a:t>
            </a:r>
            <a:r>
              <a:rPr lang="ru-RU" sz="2100" dirty="0" smtClean="0"/>
              <a:t> </a:t>
            </a:r>
            <a:r>
              <a:rPr lang="ru-RU" sz="2100" b="1" dirty="0" smtClean="0"/>
              <a:t>по организации строительства </a:t>
            </a:r>
            <a:r>
              <a:rPr lang="ru-RU" sz="2100" dirty="0" smtClean="0"/>
              <a:t>является физическое лицо, которое имеет право осуществлять по трудовому договору, заключенному с индивидуальным предпринимателем или юридическим лицом, трудовые функции </a:t>
            </a:r>
            <a:r>
              <a:rPr lang="ru-RU" sz="2100" b="1" dirty="0" smtClean="0"/>
              <a:t>по организации выполнения работ по строительству, реконструкции, капитального ремонта объекта капитального строительства</a:t>
            </a:r>
            <a:r>
              <a:rPr lang="ru-RU" sz="2100" dirty="0" smtClean="0"/>
              <a:t> в должности </a:t>
            </a:r>
            <a:r>
              <a:rPr lang="ru-RU" sz="2100" b="1" dirty="0" smtClean="0"/>
              <a:t>главного инженера проекта </a:t>
            </a:r>
            <a:r>
              <a:rPr lang="ru-RU" sz="2100" dirty="0" smtClean="0"/>
              <a:t>и сведения о котором включены национальный реестр специалистов в области строительства.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Национального реестра специалистов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25398792"/>
              </p:ext>
            </p:extLst>
          </p:nvPr>
        </p:nvGraphicFramePr>
        <p:xfrm>
          <a:off x="395537" y="1926059"/>
          <a:ext cx="84969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нормативный документ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Градостроительный кодекс Российской Федерации </a:t>
            </a:r>
          </a:p>
          <a:p>
            <a:pPr>
              <a:buNone/>
            </a:pPr>
            <a:r>
              <a:rPr lang="ru-RU" dirty="0" smtClean="0"/>
              <a:t>в ред. Федерального закона от 3 июля 2016 г. </a:t>
            </a:r>
            <a:r>
              <a:rPr lang="ru-RU" b="1" dirty="0" smtClean="0"/>
              <a:t>№ 372-ФЗ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Статья 55</a:t>
            </a:r>
            <a:r>
              <a:rPr lang="ru-RU" baseline="30000" dirty="0" smtClean="0"/>
              <a:t>5-1</a:t>
            </a:r>
            <a:r>
              <a:rPr lang="ru-RU" dirty="0" smtClean="0"/>
              <a:t>. </a:t>
            </a:r>
            <a:r>
              <a:rPr lang="ru-RU" b="1" dirty="0" smtClean="0"/>
              <a:t>Специалисты</a:t>
            </a:r>
            <a:r>
              <a:rPr lang="ru-RU" dirty="0" smtClean="0"/>
              <a:t> по организации инженерных изысканий, специалисты по организации архитектурно-строительного проектирования, специалисты по организации строительства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ст. 55.5. части 4-6. </a:t>
            </a:r>
            <a:r>
              <a:rPr lang="ru-RU" b="1" dirty="0" smtClean="0"/>
              <a:t>Стандарты и внутренние документы </a:t>
            </a:r>
            <a:r>
              <a:rPr lang="ru-RU" dirty="0" err="1" smtClean="0"/>
              <a:t>саморегулируемой</a:t>
            </a:r>
            <a:r>
              <a:rPr lang="ru-RU" dirty="0" smtClean="0"/>
              <a:t> организации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Дорожная карта по подготовке документов для Национального реестра специалистов (</a:t>
            </a:r>
            <a:r>
              <a:rPr lang="ru-RU" dirty="0" smtClean="0"/>
              <a:t>НРС</a:t>
            </a:r>
            <a:r>
              <a:rPr lang="en-US" dirty="0" smtClean="0"/>
              <a:t>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98453"/>
              </p:ext>
            </p:extLst>
          </p:nvPr>
        </p:nvGraphicFramePr>
        <p:xfrm>
          <a:off x="107505" y="1920007"/>
          <a:ext cx="8928990" cy="2385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539"/>
                <a:gridCol w="4239964"/>
                <a:gridCol w="2880320"/>
                <a:gridCol w="15121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 и ОСНОВАНИЕ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Регламентов Национального объединения</a:t>
                      </a:r>
                      <a:r>
                        <a:rPr lang="ru-RU" sz="1100" b="1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строителей: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Приема от Ф.Л документов для внесения сведений в НРС</a:t>
                      </a:r>
                      <a:endParaRPr lang="ru-RU" sz="11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Ведения НРС в области строительства;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сведений из НРС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специалистов;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ноября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 подготовки документов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внедрению Федерального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закона </a:t>
                      </a:r>
                      <a:b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372 – ФЗ от 15 августа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подготовлены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Приказа «О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порядке ведения НРС в области ….включения такие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реестры сведений о ФЛ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их исключения таких сведений,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внесение изменений в сведений о ФЛ, включённом в такой реестр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из НРС;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перечня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направлений подготовки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области строительства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 2017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(План-график по подготовке </a:t>
                      </a:r>
                      <a:b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актов Правительства РФ, утвержденный Д.Н.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Козаком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2016 г. №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5751п-П9)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Минстрой России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4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Дорожная карта по подготовке документов для Национального реестра специалистов (</a:t>
            </a:r>
            <a:r>
              <a:rPr lang="ru-RU" dirty="0" smtClean="0"/>
              <a:t>НРС</a:t>
            </a:r>
            <a:r>
              <a:rPr lang="en-US" dirty="0" smtClean="0"/>
              <a:t>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35364"/>
              </p:ext>
            </p:extLst>
          </p:nvPr>
        </p:nvGraphicFramePr>
        <p:xfrm>
          <a:off x="107505" y="1920007"/>
          <a:ext cx="8928990" cy="2186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539"/>
                <a:gridCol w="4239964"/>
                <a:gridCol w="2880320"/>
                <a:gridCol w="151216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Действие и ОСНОВАНИЕ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программного обеспечения НРС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НОПРИЗ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Актуализация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р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азработка профессиональных стандартов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«Организатор строительного производства»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комплектов оценочных средств к ним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НОСТРОЙ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Утверждение </a:t>
                      </a: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квалификационных станда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ртов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июля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заявлений о включении в НРС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1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пециалисты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Профессиональный и квалификационный стандарты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177" y="2430113"/>
            <a:ext cx="3687743" cy="181588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квалификации, необходимой работнику для осуществления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определенного вида профессиональной деятельности, в том числе выполнения определенной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трудовой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</a:p>
          <a:p>
            <a:pPr algn="ctr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430113"/>
            <a:ext cx="4392488" cy="181588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 необходимой работнику для осуществлений трудовых функций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(требуемые уровень знаний и умений, уровень самостоятельности при выполнении трудовой функции, дифференцированные в зависимости от направления деятельности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дифференцированная от вида трудовой деятельности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11108"/>
            <a:ext cx="3672408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926059"/>
            <a:ext cx="4392488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Квалификационный стандарт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5854" y="4230315"/>
            <a:ext cx="238879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п. 5 ст. 55.5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30315"/>
            <a:ext cx="4572000" cy="367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ст. 195.1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ТК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067944" y="1758741"/>
            <a:ext cx="288032" cy="72008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067944" y="2924641"/>
            <a:ext cx="288032" cy="720080"/>
          </a:xfrm>
          <a:prstGeom prst="downArrow">
            <a:avLst>
              <a:gd name="adj1" fmla="val 42257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3480"/>
            <a:ext cx="8229600" cy="858044"/>
          </a:xfrm>
        </p:spPr>
        <p:txBody>
          <a:bodyPr/>
          <a:lstStyle/>
          <a:p>
            <a:r>
              <a:rPr lang="ru-RU" dirty="0" smtClean="0"/>
              <a:t>Взаимосвязь основных элементов НРС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96962" y="2236951"/>
            <a:ext cx="1450504" cy="1590228"/>
          </a:xfrm>
          <a:prstGeom prst="rect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96960" y="3340089"/>
            <a:ext cx="145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НРС</a:t>
            </a:r>
            <a:endParaRPr lang="ru-RU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9313" y="2302907"/>
            <a:ext cx="1296144" cy="1037181"/>
          </a:xfrm>
          <a:prstGeom prst="rect">
            <a:avLst/>
          </a:prstGeom>
        </p:spPr>
      </p:pic>
      <p:pic>
        <p:nvPicPr>
          <p:cNvPr id="9" name="Picture 3" descr="C:\Users\e.halilova\Desktop\Логотипы\миснстр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2122"/>
            <a:ext cx="2136881" cy="88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345303" y="2340791"/>
            <a:ext cx="2801359" cy="143936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 Порядок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НРС,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сведений о специалистах, включенных в НРС и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направлений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подготовки в области строительства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689596" y="2890572"/>
            <a:ext cx="655705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156176" y="2862163"/>
            <a:ext cx="840784" cy="339804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1660</Words>
  <Application>Microsoft Office PowerPoint</Application>
  <PresentationFormat>Произвольный</PresentationFormat>
  <Paragraphs>256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НАЦИОНАЛЬНЫЙ  РЕЕСТР СПЕЦИАЛИСТОВ</vt:lpstr>
      <vt:lpstr>НАЦИОНАЛЬНЫЙ  РЕЕСТР СПЕЦИАЛИСТОВ</vt:lpstr>
      <vt:lpstr>Задачи Национального реестра специалистов</vt:lpstr>
      <vt:lpstr>Основной нормативный документ</vt:lpstr>
      <vt:lpstr>Дорожная карта по подготовке документов для Национального реестра специалистов (НРС)</vt:lpstr>
      <vt:lpstr>Дорожная карта по подготовке документов для Национального реестра специалистов (НРС)</vt:lpstr>
      <vt:lpstr>Профессиональный и квалификационный стандарты</vt:lpstr>
      <vt:lpstr>Взаимосвязь основных элементов НРС</vt:lpstr>
      <vt:lpstr>Взаимосвязь основных элементов НРС</vt:lpstr>
      <vt:lpstr>Взаимосвязь основных элементов НРС</vt:lpstr>
      <vt:lpstr>Специалист по организации строительства</vt:lpstr>
      <vt:lpstr>Пакет документов для предоставления в НРС</vt:lpstr>
      <vt:lpstr>Регламент ведения НРС НОСТРОЙ</vt:lpstr>
      <vt:lpstr>Специалист в области строительства</vt:lpstr>
      <vt:lpstr>Образец заявления для включения в НРС</vt:lpstr>
      <vt:lpstr>СРО</vt:lpstr>
      <vt:lpstr>СРО – лишение полномочий</vt:lpstr>
      <vt:lpstr>СРО – восстановление полномочий</vt:lpstr>
      <vt:lpstr>Дисквалификация работника СРО</vt:lpstr>
      <vt:lpstr>Презентация PowerPoint</vt:lpstr>
      <vt:lpstr>НОСТРОЙ – Комиссия по ведению НРС</vt:lpstr>
      <vt:lpstr>НОСТРОЙ - Президент</vt:lpstr>
      <vt:lpstr>Алгоритмы проверки документов</vt:lpstr>
      <vt:lpstr> </vt:lpstr>
      <vt:lpstr>Программное обеспечение НРС </vt:lpstr>
      <vt:lpstr>ПЕРЕЧЕНЬ направлений подготовки специалистов в области строительства (проект приказа Минстроя)</vt:lpstr>
      <vt:lpstr>Спасибо за внимание!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Влад</cp:lastModifiedBy>
  <cp:revision>39</cp:revision>
  <cp:lastPrinted>2016-12-14T08:10:26Z</cp:lastPrinted>
  <dcterms:created xsi:type="dcterms:W3CDTF">2016-12-11T14:31:25Z</dcterms:created>
  <dcterms:modified xsi:type="dcterms:W3CDTF">2016-12-14T20:38:06Z</dcterms:modified>
</cp:coreProperties>
</file>